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57" r:id="rId4"/>
    <p:sldId id="261" r:id="rId5"/>
    <p:sldId id="258" r:id="rId6"/>
    <p:sldId id="262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6" r:id="rId17"/>
    <p:sldId id="271" r:id="rId18"/>
    <p:sldId id="272" r:id="rId19"/>
    <p:sldId id="274" r:id="rId20"/>
    <p:sldId id="273" r:id="rId21"/>
    <p:sldId id="277" r:id="rId22"/>
  </p:sldIdLst>
  <p:sldSz cx="12192000" cy="16256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21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95C7-D066-46E5-9B5C-6471C9A1E230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874B-E513-45E7-9A3D-C65B38193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95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95C7-D066-46E5-9B5C-6471C9A1E230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874B-E513-45E7-9A3D-C65B38193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89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95C7-D066-46E5-9B5C-6471C9A1E230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874B-E513-45E7-9A3D-C65B38193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77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95C7-D066-46E5-9B5C-6471C9A1E230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874B-E513-45E7-9A3D-C65B38193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2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95C7-D066-46E5-9B5C-6471C9A1E230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874B-E513-45E7-9A3D-C65B38193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8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95C7-D066-46E5-9B5C-6471C9A1E230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874B-E513-45E7-9A3D-C65B38193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4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95C7-D066-46E5-9B5C-6471C9A1E230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874B-E513-45E7-9A3D-C65B38193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43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95C7-D066-46E5-9B5C-6471C9A1E230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874B-E513-45E7-9A3D-C65B38193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95C7-D066-46E5-9B5C-6471C9A1E230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874B-E513-45E7-9A3D-C65B38193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3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95C7-D066-46E5-9B5C-6471C9A1E230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874B-E513-45E7-9A3D-C65B38193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56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95C7-D066-46E5-9B5C-6471C9A1E230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874B-E513-45E7-9A3D-C65B38193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65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695C7-D066-46E5-9B5C-6471C9A1E230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874B-E513-45E7-9A3D-C65B38193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71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00"/>
            </a:gs>
            <a:gs pos="63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98"/>
            <a:ext cx="12192000" cy="162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ÐÐ°ÑÑÐ¸Ð½ÐºÐ¸ Ð¿Ð¾ Ð·Ð°Ð¿ÑÐ¾ÑÑ Ð´ÐµÑÐ¸ Ð²Ð¾Ð¹Ð½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41715" y="0"/>
            <a:ext cx="9965354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7000" b="1" cap="none" spc="0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ДЕТИ ВОЙНЫ</a:t>
            </a:r>
            <a:endParaRPr lang="ru-RU" sz="17000" b="1" cap="none" spc="0" dirty="0">
              <a:ln w="66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pic>
        <p:nvPicPr>
          <p:cNvPr id="1032" name="Picture 8" descr="ÐÐ°ÑÑÐ¸Ð½ÐºÐ¸ Ð¿Ð¾ Ð·Ð°Ð¿ÑÐ¾ÑÑ Ð´ÐµÑÐ¸ Ð²Ð¾Ð¹Ð½Ñ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6" y="7119257"/>
            <a:ext cx="7674547" cy="575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9912" y="5919954"/>
            <a:ext cx="9308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anose="02040502050405020303" pitchFamily="18" charset="0"/>
              </a:rPr>
              <a:t>ИЗ ВОСПОМИНАНИЙ…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38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00"/>
            </a:gs>
            <a:gs pos="63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98"/>
            <a:ext cx="12192000" cy="162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571" y="15598"/>
            <a:ext cx="77172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ШАПОВАЛОВ</a:t>
            </a:r>
          </a:p>
          <a:p>
            <a:pPr algn="ctr"/>
            <a:r>
              <a:rPr lang="ru-RU" sz="5400" b="1" cap="none" spc="0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НИКОЛАЙ ФЁДОРОВИЧ</a:t>
            </a:r>
            <a:endParaRPr lang="ru-RU" sz="5400" b="1" cap="none" spc="0" dirty="0">
              <a:ln w="66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300" endPos="455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07029" y="2416629"/>
            <a:ext cx="10012163" cy="9840686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99324">
                <a:srgbClr val="FFC000"/>
              </a:gs>
              <a:gs pos="4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i="1" dirty="0" smtClean="0">
                <a:latin typeface="Georgia" panose="02040502050405020303" pitchFamily="18" charset="0"/>
              </a:rPr>
              <a:t>Из воспоминаний</a:t>
            </a:r>
            <a:r>
              <a:rPr lang="ru-RU" sz="2800" dirty="0" smtClean="0">
                <a:latin typeface="Georgia" panose="02040502050405020303" pitchFamily="18" charset="0"/>
              </a:rPr>
              <a:t>: «Помним, как бомбили город Миллерово немецкие самолёты. Много погибло мирных жителей, многие уходили из города Миллерово в окрестные деревни. Были и у нас жители города. Жили вместе, всем делились, всем, что было у нас.</a:t>
            </a:r>
          </a:p>
          <a:p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latin typeface="Georgia" panose="02040502050405020303" pitchFamily="18" charset="0"/>
              </a:rPr>
              <a:t>   Потом советские войска стали отступать на восток, и немцы заняли наш хутор </a:t>
            </a:r>
            <a:r>
              <a:rPr lang="ru-RU" sz="2800" dirty="0" err="1" smtClean="0">
                <a:latin typeface="Georgia" panose="02040502050405020303" pitchFamily="18" charset="0"/>
              </a:rPr>
              <a:t>Токмачку</a:t>
            </a:r>
            <a:r>
              <a:rPr lang="ru-RU" sz="2800" dirty="0" smtClean="0">
                <a:latin typeface="Georgia" panose="02040502050405020303" pitchFamily="18" charset="0"/>
              </a:rPr>
              <a:t> (сейчас хутор называется </a:t>
            </a:r>
            <a:r>
              <a:rPr lang="ru-RU" sz="2800" dirty="0" err="1" smtClean="0">
                <a:latin typeface="Georgia" panose="02040502050405020303" pitchFamily="18" charset="0"/>
              </a:rPr>
              <a:t>Малотокмацкий</a:t>
            </a:r>
            <a:r>
              <a:rPr lang="ru-RU" sz="2800" dirty="0" smtClean="0">
                <a:latin typeface="Georgia" panose="02040502050405020303" pitchFamily="18" charset="0"/>
              </a:rPr>
              <a:t>), заняли нашу хату, а нас потеснили. Поставили в наших садах палатки. Были не только немцы, но и итальянцы, австрийцы, румыны. Они копали на огороде картошку, ломали кукурузу, забирали кур, яйца. Потом все они ушли на Сталинград, а из-под Сталинграда их вернулось уже мало.</a:t>
            </a:r>
          </a:p>
          <a:p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latin typeface="Georgia" panose="02040502050405020303" pitchFamily="18" charset="0"/>
              </a:rPr>
              <a:t>     А однажды мы пришли в школу, и учительница нам сказала, что скоро придут советские солдаты и освободят нас от немцев.</a:t>
            </a:r>
          </a:p>
          <a:p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latin typeface="Georgia" panose="02040502050405020303" pitchFamily="18" charset="0"/>
              </a:rPr>
              <a:t>   </a:t>
            </a:r>
            <a:r>
              <a:rPr lang="ru-RU" sz="2800" dirty="0">
                <a:latin typeface="Georgia" panose="02040502050405020303" pitchFamily="18" charset="0"/>
              </a:rPr>
              <a:t>Так и получилось. На третий день советские войска заняли оборону под хутором Никитовка</a:t>
            </a:r>
            <a:r>
              <a:rPr lang="ru-RU" sz="2800" dirty="0" smtClean="0">
                <a:latin typeface="Georgia" panose="02040502050405020303" pitchFamily="18" charset="0"/>
              </a:rPr>
              <a:t>.»</a:t>
            </a:r>
          </a:p>
        </p:txBody>
      </p:sp>
    </p:spTree>
    <p:extLst>
      <p:ext uri="{BB962C8B-B14F-4D97-AF65-F5344CB8AC3E}">
        <p14:creationId xmlns:p14="http://schemas.microsoft.com/office/powerpoint/2010/main" val="70630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00"/>
            </a:gs>
            <a:gs pos="63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98"/>
            <a:ext cx="12192000" cy="162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571" y="15598"/>
            <a:ext cx="77172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ШАПОВАЛОВ</a:t>
            </a:r>
          </a:p>
          <a:p>
            <a:pPr algn="ctr"/>
            <a:r>
              <a:rPr lang="ru-RU" sz="5400" b="1" cap="none" spc="0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НИКОЛАЙ ФЁДОРОВИЧ</a:t>
            </a:r>
            <a:endParaRPr lang="ru-RU" sz="5400" b="1" cap="none" spc="0" dirty="0">
              <a:ln w="66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300" endPos="455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80341" y="2046514"/>
            <a:ext cx="10024689" cy="6749143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99324">
                <a:srgbClr val="FFC000"/>
              </a:gs>
              <a:gs pos="4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i="1" dirty="0" smtClean="0">
                <a:latin typeface="Georgia" panose="02040502050405020303" pitchFamily="18" charset="0"/>
              </a:rPr>
              <a:t>    </a:t>
            </a:r>
            <a:r>
              <a:rPr lang="ru-RU" sz="2800" b="1" i="1" dirty="0" smtClean="0">
                <a:latin typeface="Georgia" panose="02040502050405020303" pitchFamily="18" charset="0"/>
              </a:rPr>
              <a:t>Из воспоминаний</a:t>
            </a:r>
            <a:r>
              <a:rPr lang="ru-RU" sz="2800" b="1" dirty="0" smtClean="0">
                <a:latin typeface="Georgia" panose="02040502050405020303" pitchFamily="18" charset="0"/>
              </a:rPr>
              <a:t>: «</a:t>
            </a:r>
            <a:r>
              <a:rPr lang="ru-RU" sz="2800" dirty="0">
                <a:latin typeface="Georgia" panose="02040502050405020303" pitchFamily="18" charset="0"/>
              </a:rPr>
              <a:t>Утром уже стали стрелять наши пушки и зенитки. Да и в нашей </a:t>
            </a:r>
            <a:r>
              <a:rPr lang="ru-RU" sz="2800" dirty="0" err="1">
                <a:latin typeface="Georgia" panose="02040502050405020303" pitchFamily="18" charset="0"/>
              </a:rPr>
              <a:t>Токмачке</a:t>
            </a:r>
            <a:r>
              <a:rPr lang="ru-RU" sz="2800" dirty="0">
                <a:latin typeface="Georgia" panose="02040502050405020303" pitchFamily="18" charset="0"/>
              </a:rPr>
              <a:t> много было замаскировано орудий. А у нас в хате было много солдат: лежат на полу – отдыхают – негде было стать. Одни уходили на передовую, а другие приходили на отдых и делились с нами: давали нам хлеб и суп – что сами ели солдаты, то и нам давали.</a:t>
            </a:r>
          </a:p>
          <a:p>
            <a:r>
              <a:rPr lang="ru-RU" sz="2800" dirty="0" smtClean="0">
                <a:latin typeface="Georgia" panose="02040502050405020303" pitchFamily="18" charset="0"/>
              </a:rPr>
              <a:t>      Много погибло наших солдат. Они похоронены у нас в Братской могиле. Мы помним, как их убитых и мёрзлых привозили на санях лошадьми или на волах и складывали в амбаре на колхозном дворе. Этого никогда нельзя забывать и помнить надо всех, кто нас защищал. Они погибли в смертном бою. Так пусть же будет земля им пухом! Вечная им слава!»</a:t>
            </a:r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7" name="Picture 3" descr="C:\Users\П\Desktop\Рисунок1.jpg"/>
          <p:cNvPicPr>
            <a:picLocks noChangeAspect="1" noChangeArrowheads="1"/>
          </p:cNvPicPr>
          <p:nvPr/>
        </p:nvPicPr>
        <p:blipFill rotWithShape="1">
          <a:blip r:embed="rId3" cstate="print"/>
          <a:srcRect r="38901"/>
          <a:stretch/>
        </p:blipFill>
        <p:spPr bwMode="auto">
          <a:xfrm>
            <a:off x="6541102" y="9072247"/>
            <a:ext cx="5650900" cy="7183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783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00"/>
            </a:gs>
            <a:gs pos="63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98"/>
            <a:ext cx="12192000" cy="162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22195" y="15598"/>
            <a:ext cx="690400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ДУБОВАЯ</a:t>
            </a:r>
            <a:br>
              <a:rPr lang="ru-RU" sz="5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</a:br>
            <a:r>
              <a:rPr lang="ru-RU" sz="5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РАИСА ИВАНОВНА</a:t>
            </a:r>
          </a:p>
          <a:p>
            <a:pPr algn="ctr"/>
            <a:r>
              <a:rPr lang="ru-RU" sz="5400" b="1" cap="none" spc="0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И МИРОШНИКОВА </a:t>
            </a:r>
          </a:p>
          <a:p>
            <a:pPr algn="ctr"/>
            <a:r>
              <a:rPr lang="ru-RU" sz="5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АННА СТРАТОНОВНА</a:t>
            </a:r>
            <a:endParaRPr lang="ru-RU" sz="5400" b="1" cap="none" spc="0" dirty="0">
              <a:ln w="66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300" endPos="455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7" y="4837427"/>
            <a:ext cx="9830370" cy="65016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5140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00"/>
            </a:gs>
            <a:gs pos="63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98"/>
            <a:ext cx="12192000" cy="162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58087" y="15598"/>
            <a:ext cx="62322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ДУБОВАЯ</a:t>
            </a:r>
            <a:br>
              <a:rPr lang="ru-RU" sz="5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</a:br>
            <a:r>
              <a:rPr lang="ru-RU" sz="5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РАИСА ИВАНОВНА</a:t>
            </a:r>
            <a:endParaRPr lang="ru-RU" sz="5400" b="1" cap="none" spc="0" dirty="0">
              <a:ln w="66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300" endPos="455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41714" y="2155371"/>
            <a:ext cx="10276115" cy="1077685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99324">
                <a:srgbClr val="FFC000"/>
              </a:gs>
              <a:gs pos="4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latin typeface="Georgia" panose="02040502050405020303" pitchFamily="18" charset="0"/>
              </a:rPr>
              <a:t>     </a:t>
            </a:r>
            <a:r>
              <a:rPr lang="ru-RU" sz="2800" b="1" i="1" dirty="0" smtClean="0">
                <a:latin typeface="Georgia" panose="02040502050405020303" pitchFamily="18" charset="0"/>
              </a:rPr>
              <a:t>Из воспоминаний</a:t>
            </a:r>
            <a:r>
              <a:rPr lang="ru-RU" sz="2800" b="1" dirty="0" smtClean="0">
                <a:latin typeface="Georgia" panose="02040502050405020303" pitchFamily="18" charset="0"/>
              </a:rPr>
              <a:t>: </a:t>
            </a:r>
            <a:r>
              <a:rPr lang="ru-RU" sz="2800" dirty="0" smtClean="0">
                <a:latin typeface="Georgia" panose="02040502050405020303" pitchFamily="18" charset="0"/>
              </a:rPr>
              <a:t>«Родилась 16 февраля 1931 года в с. Терновая </a:t>
            </a:r>
            <a:r>
              <a:rPr lang="ru-RU" sz="2800" dirty="0" err="1" smtClean="0">
                <a:latin typeface="Georgia" panose="02040502050405020303" pitchFamily="18" charset="0"/>
              </a:rPr>
              <a:t>Мальчевского</a:t>
            </a:r>
            <a:r>
              <a:rPr lang="ru-RU" sz="2800" dirty="0" smtClean="0">
                <a:latin typeface="Georgia" panose="02040502050405020303" pitchFamily="18" charset="0"/>
              </a:rPr>
              <a:t> района. Переехали на </a:t>
            </a:r>
            <a:r>
              <a:rPr lang="ru-RU" sz="2800" dirty="0" err="1" smtClean="0">
                <a:latin typeface="Georgia" panose="02040502050405020303" pitchFamily="18" charset="0"/>
              </a:rPr>
              <a:t>Касьяновку</a:t>
            </a:r>
            <a:r>
              <a:rPr lang="ru-RU" sz="2800" dirty="0" smtClean="0">
                <a:latin typeface="Georgia" panose="02040502050405020303" pitchFamily="18" charset="0"/>
              </a:rPr>
              <a:t> до войны. Во </a:t>
            </a:r>
            <a:r>
              <a:rPr lang="ru-RU" sz="2800" dirty="0">
                <a:latin typeface="Georgia" panose="02040502050405020303" pitchFamily="18" charset="0"/>
              </a:rPr>
              <a:t>время </a:t>
            </a:r>
            <a:r>
              <a:rPr lang="ru-RU" sz="2800" dirty="0" smtClean="0">
                <a:latin typeface="Georgia" panose="02040502050405020303" pitchFamily="18" charset="0"/>
              </a:rPr>
              <a:t>войны в школу ходили в х. Мало-</a:t>
            </a:r>
            <a:r>
              <a:rPr lang="ru-RU" sz="2800" dirty="0" err="1" smtClean="0">
                <a:latin typeface="Georgia" panose="02040502050405020303" pitchFamily="18" charset="0"/>
              </a:rPr>
              <a:t>Токмацкий</a:t>
            </a:r>
            <a:r>
              <a:rPr lang="ru-RU" sz="2800" dirty="0" smtClean="0">
                <a:latin typeface="Georgia" panose="02040502050405020303" pitchFamily="18" charset="0"/>
              </a:rPr>
              <a:t>, а когда была передовая в хуторе, учились на дому на </a:t>
            </a:r>
            <a:r>
              <a:rPr lang="ru-RU" sz="2800" dirty="0" err="1" smtClean="0">
                <a:latin typeface="Georgia" panose="02040502050405020303" pitchFamily="18" charset="0"/>
              </a:rPr>
              <a:t>Гусиновке</a:t>
            </a:r>
            <a:r>
              <a:rPr lang="ru-RU" sz="2800" dirty="0" smtClean="0">
                <a:latin typeface="Georgia" panose="02040502050405020303" pitchFamily="18" charset="0"/>
              </a:rPr>
              <a:t> у </a:t>
            </a:r>
            <a:r>
              <a:rPr lang="ru-RU" sz="2800" dirty="0" err="1" smtClean="0">
                <a:latin typeface="Georgia" panose="02040502050405020303" pitchFamily="18" charset="0"/>
              </a:rPr>
              <a:t>Мирозниченко</a:t>
            </a:r>
            <a:r>
              <a:rPr lang="ru-RU" sz="2800" dirty="0" smtClean="0">
                <a:latin typeface="Georgia" panose="02040502050405020303" pitchFamily="18" charset="0"/>
              </a:rPr>
              <a:t> Надежды Ивановны.</a:t>
            </a:r>
          </a:p>
          <a:p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latin typeface="Georgia" panose="02040502050405020303" pitchFamily="18" charset="0"/>
              </a:rPr>
              <a:t>  Когда пришли немцы - они жили в каждом доме. В зале делали трёхъярусные нары, на которых располагались немецкие солдаты, </a:t>
            </a:r>
            <a:r>
              <a:rPr lang="ru-RU" sz="2800" dirty="0">
                <a:latin typeface="Georgia" panose="02040502050405020303" pitchFamily="18" charset="0"/>
              </a:rPr>
              <a:t>а хозяева ютились в сараях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latin typeface="Georgia" panose="02040502050405020303" pitchFamily="18" charset="0"/>
              </a:rPr>
              <a:t>   Детей заставляли работать на полях - собирали черепашку; носить крестики – делали их из консервных банок, нанизывали на ниточки и одевали каждому ребёнку.</a:t>
            </a:r>
          </a:p>
          <a:p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latin typeface="Georgia" panose="02040502050405020303" pitchFamily="18" charset="0"/>
              </a:rPr>
              <a:t>   Когда немцев бомбили, жили в подвале: была лампа, спали прямо на картошке, родители закрывали подвал на замок. Потом родители собрали всех детей с </a:t>
            </a:r>
            <a:r>
              <a:rPr lang="ru-RU" sz="2800" dirty="0" err="1" smtClean="0">
                <a:latin typeface="Georgia" panose="02040502050405020303" pitchFamily="18" charset="0"/>
              </a:rPr>
              <a:t>Касьяновки</a:t>
            </a:r>
            <a:r>
              <a:rPr lang="ru-RU" sz="2800" dirty="0" smtClean="0">
                <a:latin typeface="Georgia" panose="02040502050405020303" pitchFamily="18" charset="0"/>
              </a:rPr>
              <a:t> – это было зимой – и отправили на </a:t>
            </a:r>
            <a:r>
              <a:rPr lang="ru-RU" sz="2800" dirty="0" err="1" smtClean="0">
                <a:latin typeface="Georgia" panose="02040502050405020303" pitchFamily="18" charset="0"/>
              </a:rPr>
              <a:t>Ярянку</a:t>
            </a:r>
            <a:r>
              <a:rPr lang="ru-RU" sz="2800" dirty="0" smtClean="0">
                <a:latin typeface="Georgia" panose="02040502050405020303" pitchFamily="18" charset="0"/>
              </a:rPr>
              <a:t> через лес самих (за 2 километра). Только вышли из леса, стал бомбить немецкий самолёт. Дети с криками разбежались в разные стороны, и никого не убило. Развернувшись, самолёт улетел. Кто-то приютил бедных детей.»</a:t>
            </a:r>
            <a:endParaRPr lang="ru-RU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9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00"/>
            </a:gs>
            <a:gs pos="63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98"/>
            <a:ext cx="12192000" cy="162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58087" y="15598"/>
            <a:ext cx="62322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ДУБОВАЯ</a:t>
            </a:r>
            <a:br>
              <a:rPr lang="ru-RU" sz="5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</a:br>
            <a:r>
              <a:rPr lang="ru-RU" sz="5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РАИСА ИВАНОВНА</a:t>
            </a:r>
            <a:endParaRPr lang="ru-RU" sz="5400" b="1" cap="none" spc="0" dirty="0">
              <a:ln w="66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300" endPos="455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07029" y="2111829"/>
            <a:ext cx="10065484" cy="7919529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99324">
                <a:srgbClr val="FFC000"/>
              </a:gs>
              <a:gs pos="4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latin typeface="Georgia" panose="02040502050405020303" pitchFamily="18" charset="0"/>
              </a:rPr>
              <a:t>     </a:t>
            </a:r>
            <a:r>
              <a:rPr lang="ru-RU" sz="2800" b="1" i="1" dirty="0" smtClean="0">
                <a:latin typeface="Georgia" panose="02040502050405020303" pitchFamily="18" charset="0"/>
              </a:rPr>
              <a:t>Из воспоминаний</a:t>
            </a:r>
            <a:r>
              <a:rPr lang="ru-RU" sz="2800" b="1" dirty="0" smtClean="0">
                <a:latin typeface="Georgia" panose="02040502050405020303" pitchFamily="18" charset="0"/>
              </a:rPr>
              <a:t>: </a:t>
            </a:r>
            <a:r>
              <a:rPr lang="ru-RU" sz="2800" dirty="0" smtClean="0">
                <a:latin typeface="Georgia" panose="02040502050405020303" pitchFamily="18" charset="0"/>
              </a:rPr>
              <a:t>«Однажды летом, после сильного дождя, появилась радуга. Детям захотелось искупаться в пруду. Когда зашли в воду, начал бомбить немецкий самолёт. Пули летали прямо над головами. Было очень страшно.</a:t>
            </a:r>
          </a:p>
          <a:p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latin typeface="Georgia" panose="02040502050405020303" pitchFamily="18" charset="0"/>
              </a:rPr>
              <a:t>   Помню, было отступление наших раненых со стороны </a:t>
            </a:r>
            <a:r>
              <a:rPr lang="ru-RU" sz="2800" dirty="0" err="1" smtClean="0">
                <a:latin typeface="Georgia" panose="02040502050405020303" pitchFamily="18" charset="0"/>
              </a:rPr>
              <a:t>Вёшек</a:t>
            </a:r>
            <a:r>
              <a:rPr lang="ru-RU" sz="2800" dirty="0" smtClean="0">
                <a:latin typeface="Georgia" panose="02040502050405020303" pitchFamily="18" charset="0"/>
              </a:rPr>
              <a:t>. </a:t>
            </a:r>
            <a:r>
              <a:rPr lang="ru-RU" sz="2800" dirty="0">
                <a:latin typeface="Georgia" panose="02040502050405020303" pitchFamily="18" charset="0"/>
              </a:rPr>
              <a:t>Мы помогали старшим ухаживать за больными и ранеными: </a:t>
            </a:r>
            <a:r>
              <a:rPr lang="ru-RU" sz="2800" dirty="0" smtClean="0">
                <a:latin typeface="Georgia" panose="02040502050405020303" pitchFamily="18" charset="0"/>
              </a:rPr>
              <a:t>приносили </a:t>
            </a:r>
            <a:r>
              <a:rPr lang="ru-RU" sz="2800" dirty="0">
                <a:latin typeface="Georgia" panose="02040502050405020303" pitchFamily="18" charset="0"/>
              </a:rPr>
              <a:t>есть, что </a:t>
            </a:r>
            <a:r>
              <a:rPr lang="ru-RU" sz="2800" dirty="0" smtClean="0">
                <a:latin typeface="Georgia" panose="02040502050405020303" pitchFamily="18" charset="0"/>
              </a:rPr>
              <a:t>было дома, </a:t>
            </a:r>
            <a:r>
              <a:rPr lang="ru-RU" sz="2800" dirty="0">
                <a:latin typeface="Georgia" panose="02040502050405020303" pitchFamily="18" charset="0"/>
              </a:rPr>
              <a:t>и </a:t>
            </a:r>
            <a:r>
              <a:rPr lang="ru-RU" sz="2800" dirty="0" smtClean="0">
                <a:latin typeface="Georgia" panose="02040502050405020303" pitchFamily="18" charset="0"/>
              </a:rPr>
              <a:t>пить. Воды запасали много: набирали воду во всю посуду, какая была. На улице стояла страшная жара. Вода была нужна солдатам. </a:t>
            </a:r>
          </a:p>
          <a:p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latin typeface="Georgia" panose="02040502050405020303" pitchFamily="18" charset="0"/>
              </a:rPr>
              <a:t>   Однажды одному солдату очень хотелось пить, но вода закончилась, и мне пришлось бежать в лес к роднику за водой. За это наши солдаты дали мне спирт, который я отдала матери</a:t>
            </a:r>
            <a:r>
              <a:rPr lang="ru-RU" sz="2800" dirty="0">
                <a:latin typeface="Georgia" panose="02040502050405020303" pitchFamily="18" charset="0"/>
              </a:rPr>
              <a:t>. </a:t>
            </a:r>
            <a:endParaRPr lang="ru-RU" sz="2800" dirty="0" smtClean="0">
              <a:latin typeface="Georgia" panose="02040502050405020303" pitchFamily="18" charset="0"/>
            </a:endParaRPr>
          </a:p>
          <a:p>
            <a:r>
              <a:rPr lang="ru-RU" sz="2800" dirty="0" smtClean="0">
                <a:latin typeface="Georgia" panose="02040502050405020303" pitchFamily="18" charset="0"/>
              </a:rPr>
              <a:t>     Мать носила разведчикам в рассыпной лес еду. Они дали ей пистолет и рюкзак.»</a:t>
            </a:r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216586"/>
            <a:ext cx="5206545" cy="295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65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00"/>
            </a:gs>
            <a:gs pos="63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98"/>
            <a:ext cx="12192000" cy="162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51393" y="15598"/>
            <a:ext cx="64456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ДУБОВОЙ</a:t>
            </a:r>
            <a:br>
              <a:rPr lang="ru-RU" sz="5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</a:br>
            <a:r>
              <a:rPr lang="ru-RU" sz="5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ИВАН ИГНАТЬЕВИЧ</a:t>
            </a:r>
            <a:endParaRPr lang="ru-RU" sz="5400" b="1" cap="none" spc="0" dirty="0">
              <a:ln w="66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300" endPos="455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38" y="2791539"/>
            <a:ext cx="6217280" cy="98576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3492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00"/>
            </a:gs>
            <a:gs pos="63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98"/>
            <a:ext cx="12192000" cy="162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51393" y="15598"/>
            <a:ext cx="64456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ДУБОВОЙ</a:t>
            </a:r>
            <a:br>
              <a:rPr lang="ru-RU" sz="5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</a:br>
            <a:r>
              <a:rPr lang="ru-RU" sz="5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ИВАН ИГНАТЬЕВИЧ</a:t>
            </a:r>
            <a:endParaRPr lang="ru-RU" sz="5400" b="1" cap="none" spc="0" dirty="0">
              <a:ln w="66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300" endPos="455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85256" y="1996255"/>
            <a:ext cx="10062091" cy="613954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99324">
                <a:srgbClr val="FFC000"/>
              </a:gs>
              <a:gs pos="4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latin typeface="Georgia" panose="02040502050405020303" pitchFamily="18" charset="0"/>
              </a:rPr>
              <a:t>     </a:t>
            </a:r>
            <a:r>
              <a:rPr lang="ru-RU" sz="2800" b="1" i="1" dirty="0" smtClean="0">
                <a:latin typeface="Georgia" panose="02040502050405020303" pitchFamily="18" charset="0"/>
              </a:rPr>
              <a:t>Из воспоминаний</a:t>
            </a:r>
            <a:r>
              <a:rPr lang="ru-RU" sz="2800" b="1" dirty="0" smtClean="0">
                <a:latin typeface="Georgia" panose="02040502050405020303" pitchFamily="18" charset="0"/>
              </a:rPr>
              <a:t>: </a:t>
            </a:r>
            <a:r>
              <a:rPr lang="ru-RU" sz="2800" dirty="0" smtClean="0">
                <a:latin typeface="Georgia" panose="02040502050405020303" pitchFamily="18" charset="0"/>
              </a:rPr>
              <a:t>«Родился в 1931 году 26 сентября в х. </a:t>
            </a:r>
            <a:r>
              <a:rPr lang="ru-RU" sz="2800" dirty="0" err="1" smtClean="0">
                <a:latin typeface="Georgia" panose="02040502050405020303" pitchFamily="18" charset="0"/>
              </a:rPr>
              <a:t>Обуховка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Мальчевского</a:t>
            </a:r>
            <a:r>
              <a:rPr lang="ru-RU" sz="2800" dirty="0" smtClean="0">
                <a:latin typeface="Georgia" panose="02040502050405020303" pitchFamily="18" charset="0"/>
              </a:rPr>
              <a:t> района.</a:t>
            </a:r>
          </a:p>
          <a:p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latin typeface="Georgia" panose="02040502050405020303" pitchFamily="18" charset="0"/>
              </a:rPr>
              <a:t>  Немцы пришли в 7 часов утра. Дали команду: «Курки, </a:t>
            </a:r>
            <a:r>
              <a:rPr lang="ru-RU" sz="2800" dirty="0" err="1" smtClean="0">
                <a:latin typeface="Georgia" panose="02040502050405020303" pitchFamily="18" charset="0"/>
              </a:rPr>
              <a:t>яйко</a:t>
            </a:r>
            <a:r>
              <a:rPr lang="ru-RU" sz="2800" dirty="0" smtClean="0">
                <a:latin typeface="Georgia" panose="02040502050405020303" pitchFamily="18" charset="0"/>
              </a:rPr>
              <a:t>, млеко» - и люди сносили им продукты, какие были. Мы прятались в подвале у соседей. </a:t>
            </a:r>
          </a:p>
          <a:p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latin typeface="Georgia" panose="02040502050405020303" pitchFamily="18" charset="0"/>
              </a:rPr>
              <a:t>     Однажды мать за огородами полола поле, а немец лез в дом. Я стал кричать, а он сильно ударил меня.     </a:t>
            </a:r>
          </a:p>
          <a:p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latin typeface="Georgia" panose="02040502050405020303" pitchFamily="18" charset="0"/>
              </a:rPr>
              <a:t>   Во время войны я работал на МТФ, пас телят. </a:t>
            </a:r>
          </a:p>
          <a:p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latin typeface="Georgia" panose="02040502050405020303" pitchFamily="18" charset="0"/>
              </a:rPr>
              <a:t>   Как-то утром я шёл к соседям. Бомбили немецкие самолёты. Упало 7 бомб, но ни одна не взорвалась – так немцы запугивали местное население.</a:t>
            </a:r>
          </a:p>
          <a:p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latin typeface="Georgia" panose="02040502050405020303" pitchFamily="18" charset="0"/>
              </a:rPr>
              <a:t>    Мы воровали у </a:t>
            </a:r>
            <a:r>
              <a:rPr lang="ru-RU" sz="2800" dirty="0">
                <a:latin typeface="Georgia" panose="02040502050405020303" pitchFamily="18" charset="0"/>
              </a:rPr>
              <a:t>немцев </a:t>
            </a:r>
            <a:r>
              <a:rPr lang="ru-RU" sz="2800" dirty="0" smtClean="0">
                <a:latin typeface="Georgia" panose="02040502050405020303" pitchFamily="18" charset="0"/>
              </a:rPr>
              <a:t>канистры с </a:t>
            </a:r>
            <a:r>
              <a:rPr lang="ru-RU" sz="2800" dirty="0">
                <a:latin typeface="Georgia" panose="02040502050405020303" pitchFamily="18" charset="0"/>
              </a:rPr>
              <a:t>ручками , </a:t>
            </a:r>
            <a:r>
              <a:rPr lang="ru-RU" sz="2800" dirty="0" smtClean="0">
                <a:latin typeface="Georgia" panose="02040502050405020303" pitchFamily="18" charset="0"/>
              </a:rPr>
              <a:t>разбивали их, делали санки.»</a:t>
            </a:r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32" y="8362130"/>
            <a:ext cx="7598327" cy="474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90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00"/>
            </a:gs>
            <a:gs pos="63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510"/>
            <a:ext cx="12192000" cy="1630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51177" y="15598"/>
            <a:ext cx="64460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МИРОЗНИЧЕНКО</a:t>
            </a:r>
          </a:p>
          <a:p>
            <a:pPr algn="ctr"/>
            <a:r>
              <a:rPr lang="ru-RU" sz="5400" b="1" cap="none" spc="0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МАРИЯ ИВАНОВНА</a:t>
            </a:r>
            <a:endParaRPr lang="ru-RU" sz="5400" b="1" cap="none" spc="0" dirty="0">
              <a:ln w="66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300" endPos="455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17029" y="2128778"/>
            <a:ext cx="6357255" cy="7530470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99324">
                <a:srgbClr val="FFC000"/>
              </a:gs>
              <a:gs pos="4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latin typeface="Georgia" panose="02040502050405020303" pitchFamily="18" charset="0"/>
              </a:rPr>
              <a:t>     </a:t>
            </a:r>
            <a:r>
              <a:rPr lang="ru-RU" sz="2800" b="1" i="1" dirty="0" smtClean="0">
                <a:latin typeface="Georgia" panose="02040502050405020303" pitchFamily="18" charset="0"/>
              </a:rPr>
              <a:t>Из воспоминаний</a:t>
            </a:r>
            <a:r>
              <a:rPr lang="ru-RU" sz="2800" b="1" dirty="0" smtClean="0">
                <a:latin typeface="Georgia" panose="02040502050405020303" pitchFamily="18" charset="0"/>
              </a:rPr>
              <a:t>: </a:t>
            </a:r>
            <a:r>
              <a:rPr lang="ru-RU" sz="2800" dirty="0" smtClean="0">
                <a:latin typeface="Georgia" panose="02040502050405020303" pitchFamily="18" charset="0"/>
              </a:rPr>
              <a:t>«Родилась в 1925 году, жила в х. </a:t>
            </a:r>
            <a:r>
              <a:rPr lang="ru-RU" sz="2800" dirty="0" err="1" smtClean="0">
                <a:latin typeface="Georgia" panose="02040502050405020303" pitchFamily="18" charset="0"/>
              </a:rPr>
              <a:t>Гусиновке</a:t>
            </a:r>
            <a:r>
              <a:rPr lang="ru-RU" sz="2800" dirty="0" smtClean="0">
                <a:latin typeface="Georgia" panose="02040502050405020303" pitchFamily="18" charset="0"/>
              </a:rPr>
              <a:t>. Когда началась война, мне было 15 лет, ходила в 8-й класс. Школу пришлось бросить. Мужчин забирали на фронт, а мы помогали старшим. Был голод, собирали каждый колосок.</a:t>
            </a:r>
          </a:p>
          <a:p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latin typeface="Georgia" panose="02040502050405020303" pitchFamily="18" charset="0"/>
              </a:rPr>
              <a:t>   В 1942 году пришли немцы, забирали всё хозяйство. Мы прятались в лесу, в скирдах. </a:t>
            </a:r>
          </a:p>
          <a:p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latin typeface="Georgia" panose="02040502050405020303" pitchFamily="18" charset="0"/>
              </a:rPr>
              <a:t>    Однажды во время вражеской атаки бомба попала прямо в наш дом. Нам пришлось переехать в х. М-</a:t>
            </a:r>
            <a:r>
              <a:rPr lang="ru-RU" sz="2800" dirty="0" err="1" smtClean="0">
                <a:latin typeface="Georgia" panose="02040502050405020303" pitchFamily="18" charset="0"/>
              </a:rPr>
              <a:t>Токмацкий</a:t>
            </a:r>
            <a:r>
              <a:rPr lang="ru-RU" sz="2800" dirty="0" smtClean="0">
                <a:latin typeface="Georgia" panose="02040502050405020303" pitchFamily="18" charset="0"/>
              </a:rPr>
              <a:t>. Здесь немцев уже не было.»</a:t>
            </a:r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98" y="2462616"/>
            <a:ext cx="3084358" cy="64619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254" y="9818914"/>
            <a:ext cx="5824745" cy="32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47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00"/>
            </a:gs>
            <a:gs pos="63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2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19708" y="15598"/>
            <a:ext cx="57089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СУРЖЕНКО ПЁТР</a:t>
            </a:r>
          </a:p>
          <a:p>
            <a:pPr algn="ctr"/>
            <a:r>
              <a:rPr lang="ru-RU" sz="5400" b="1" cap="none" spc="0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ВАСИЛЬЕВИЧ</a:t>
            </a:r>
            <a:endParaRPr lang="ru-RU" sz="5400" b="1" cap="none" spc="0" dirty="0">
              <a:ln w="66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300" endPos="455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126" y="2764972"/>
            <a:ext cx="6662646" cy="101067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0443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00"/>
            </a:gs>
            <a:gs pos="63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2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19708" y="15598"/>
            <a:ext cx="57089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СУРЖЕНКО ПЁТР</a:t>
            </a:r>
          </a:p>
          <a:p>
            <a:pPr algn="ctr"/>
            <a:r>
              <a:rPr lang="ru-RU" sz="5400" b="1" cap="none" spc="0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ВАСИЛЬЕВИЧ</a:t>
            </a:r>
            <a:endParaRPr lang="ru-RU" sz="5400" b="1" cap="none" spc="0" dirty="0">
              <a:ln w="66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300" endPos="455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07029" y="2569029"/>
            <a:ext cx="10061693" cy="9970772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99324">
                <a:srgbClr val="FFC000"/>
              </a:gs>
              <a:gs pos="4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latin typeface="Georgia" panose="02040502050405020303" pitchFamily="18" charset="0"/>
              </a:rPr>
              <a:t>     </a:t>
            </a:r>
            <a:r>
              <a:rPr lang="ru-RU" sz="2800" b="1" i="1" dirty="0" smtClean="0">
                <a:latin typeface="Georgia" panose="02040502050405020303" pitchFamily="18" charset="0"/>
              </a:rPr>
              <a:t>Из воспоминаний</a:t>
            </a:r>
            <a:r>
              <a:rPr lang="ru-RU" sz="2800" b="1" dirty="0" smtClean="0">
                <a:latin typeface="Georgia" panose="02040502050405020303" pitchFamily="18" charset="0"/>
              </a:rPr>
              <a:t>: </a:t>
            </a:r>
            <a:r>
              <a:rPr lang="ru-RU" sz="2800" dirty="0" smtClean="0">
                <a:latin typeface="Georgia" panose="02040502050405020303" pitchFamily="18" charset="0"/>
              </a:rPr>
              <a:t>«Родился в 1930 году в х. </a:t>
            </a:r>
            <a:r>
              <a:rPr lang="ru-RU" sz="2800" dirty="0" err="1" smtClean="0">
                <a:latin typeface="Georgia" panose="02040502050405020303" pitchFamily="18" charset="0"/>
              </a:rPr>
              <a:t>Гусиновке</a:t>
            </a:r>
            <a:r>
              <a:rPr lang="ru-RU" sz="2800" dirty="0" smtClean="0">
                <a:latin typeface="Georgia" panose="02040502050405020303" pitchFamily="18" charset="0"/>
              </a:rPr>
              <a:t>. Ходил в школу в х. </a:t>
            </a:r>
            <a:r>
              <a:rPr lang="ru-RU" sz="2800" dirty="0" err="1" smtClean="0">
                <a:latin typeface="Georgia" panose="02040502050405020303" pitchFamily="18" charset="0"/>
              </a:rPr>
              <a:t>Малотокмацкий</a:t>
            </a:r>
            <a:r>
              <a:rPr lang="ru-RU" sz="2800" dirty="0" smtClean="0">
                <a:latin typeface="Georgia" panose="02040502050405020303" pitchFamily="18" charset="0"/>
              </a:rPr>
              <a:t>. Школа была в доме, около памятника. Хутор был маленький, но детей было много и жили очень дружно. Хаты, как тогда называли, не замыкали, а закрывали на палочку, и никто не лазил, не заходил в чужой дом. </a:t>
            </a:r>
          </a:p>
          <a:p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latin typeface="Georgia" panose="02040502050405020303" pitchFamily="18" charset="0"/>
              </a:rPr>
              <a:t>   Работать пришлось очень рано. Сначала собирали черепашку и пололи поля. А потом началась война, и стало ещё хуже: полицейские, староста и их пособники стали нас заставлять работать по-настоящему, били стальными прутьями - шомполами.</a:t>
            </a:r>
          </a:p>
          <a:p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latin typeface="Georgia" panose="02040502050405020303" pitchFamily="18" charset="0"/>
              </a:rPr>
              <a:t>   Однажды произошёл такой случай: нас избили за то, что мы не повесили номер дома, и при этом кричали: «Мы вас научим, как надо жить и слушаться нашу власть.»</a:t>
            </a:r>
          </a:p>
          <a:p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latin typeface="Georgia" panose="02040502050405020303" pitchFamily="18" charset="0"/>
              </a:rPr>
              <a:t>    Немецкие лётчики часто проводили запугивающие операции: на самолётах преследовали всех, кого заметят, и обстреливали пулемётными очередями.»  </a:t>
            </a:r>
            <a:endParaRPr lang="ru-RU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04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FC000"/>
            </a:gs>
            <a:gs pos="48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98"/>
            <a:ext cx="12192000" cy="162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24563" y="15598"/>
            <a:ext cx="64992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ГОРДЯ </a:t>
            </a:r>
          </a:p>
          <a:p>
            <a:pPr algn="ctr"/>
            <a:r>
              <a:rPr lang="ru-RU" sz="5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ЕЛЕНА</a:t>
            </a:r>
            <a:r>
              <a:rPr lang="ru-RU" sz="54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 </a:t>
            </a:r>
            <a:r>
              <a:rPr lang="ru-RU" sz="5400" b="1" cap="none" spc="0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ЯКОВЛЕВНА</a:t>
            </a:r>
            <a:endParaRPr lang="ru-RU" sz="5400" b="1" cap="none" spc="0" dirty="0">
              <a:ln w="66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300" endPos="455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72342" y="9586938"/>
            <a:ext cx="10022147" cy="3172189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99324">
                <a:srgbClr val="FFC000"/>
              </a:gs>
              <a:gs pos="4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latin typeface="Georgia" panose="02040502050405020303" pitchFamily="18" charset="0"/>
              </a:rPr>
              <a:t>     </a:t>
            </a:r>
            <a:r>
              <a:rPr lang="ru-RU" sz="2800" b="1" i="1" dirty="0" smtClean="0">
                <a:latin typeface="Georgia" panose="02040502050405020303" pitchFamily="18" charset="0"/>
              </a:rPr>
              <a:t>Из воспоминаний</a:t>
            </a:r>
            <a:r>
              <a:rPr lang="ru-RU" sz="2800" b="1" dirty="0" smtClean="0">
                <a:latin typeface="Georgia" panose="02040502050405020303" pitchFamily="18" charset="0"/>
              </a:rPr>
              <a:t>: </a:t>
            </a:r>
            <a:r>
              <a:rPr lang="ru-RU" sz="2800" dirty="0" smtClean="0">
                <a:latin typeface="Georgia" panose="02040502050405020303" pitchFamily="18" charset="0"/>
              </a:rPr>
              <a:t>«Тяжёлые испытания выпали на плечи подростков в годы Великой Отечественной войны. Дети работали в поле, косили хлеба, ухаживали за скотом, доили коров, как могли, помогали воинам Советской Армии, оказавшимся в окружении: носили гражданскую одежду, еду.»</a:t>
            </a:r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29" y="2532378"/>
            <a:ext cx="4397827" cy="62921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3648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00"/>
            </a:gs>
            <a:gs pos="63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2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19708" y="15598"/>
            <a:ext cx="57089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СУРЖЕНКО ПЁТР</a:t>
            </a:r>
          </a:p>
          <a:p>
            <a:pPr algn="ctr"/>
            <a:r>
              <a:rPr lang="ru-RU" sz="5400" b="1" cap="none" spc="0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ВАСИЛЬЕВИЧ</a:t>
            </a:r>
            <a:endParaRPr lang="ru-RU" sz="5400" b="1" cap="none" spc="0" dirty="0">
              <a:ln w="66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300" endPos="455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94114" y="2339716"/>
            <a:ext cx="9996379" cy="726394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99324">
                <a:srgbClr val="FFC000"/>
              </a:gs>
              <a:gs pos="4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latin typeface="Georgia" panose="02040502050405020303" pitchFamily="18" charset="0"/>
              </a:rPr>
              <a:t>     </a:t>
            </a:r>
            <a:r>
              <a:rPr lang="ru-RU" sz="2800" b="1" i="1" dirty="0" smtClean="0">
                <a:latin typeface="Georgia" panose="02040502050405020303" pitchFamily="18" charset="0"/>
              </a:rPr>
              <a:t>Из воспоминаний</a:t>
            </a:r>
            <a:r>
              <a:rPr lang="ru-RU" sz="2800" b="1" dirty="0" smtClean="0">
                <a:latin typeface="Georgia" panose="02040502050405020303" pitchFamily="18" charset="0"/>
              </a:rPr>
              <a:t>: </a:t>
            </a:r>
            <a:r>
              <a:rPr lang="ru-RU" sz="2800" dirty="0" smtClean="0">
                <a:latin typeface="Georgia" panose="02040502050405020303" pitchFamily="18" charset="0"/>
              </a:rPr>
              <a:t>«Хорошо помню, как через наш хутор </a:t>
            </a:r>
            <a:r>
              <a:rPr lang="ru-RU" sz="2800" dirty="0">
                <a:latin typeface="Georgia" panose="02040502050405020303" pitchFamily="18" charset="0"/>
              </a:rPr>
              <a:t>немцы </a:t>
            </a:r>
            <a:r>
              <a:rPr lang="ru-RU" sz="2800" dirty="0" smtClean="0">
                <a:latin typeface="Georgia" panose="02040502050405020303" pitchFamily="18" charset="0"/>
              </a:rPr>
              <a:t>гнали пленных солдат, как скот. Матери </a:t>
            </a:r>
            <a:r>
              <a:rPr lang="ru-RU" sz="2800" dirty="0">
                <a:latin typeface="Georgia" panose="02040502050405020303" pitchFamily="18" charset="0"/>
              </a:rPr>
              <a:t>давали нам, что было поесть, чтобы мы выносили нашим </a:t>
            </a:r>
            <a:r>
              <a:rPr lang="ru-RU" sz="2800" dirty="0" smtClean="0">
                <a:latin typeface="Georgia" panose="02040502050405020303" pitchFamily="18" charset="0"/>
              </a:rPr>
              <a:t>солдатам. </a:t>
            </a:r>
            <a:r>
              <a:rPr lang="ru-RU" sz="2800" dirty="0">
                <a:latin typeface="Georgia" panose="02040502050405020303" pitchFamily="18" charset="0"/>
              </a:rPr>
              <a:t>Тут уж </a:t>
            </a:r>
            <a:r>
              <a:rPr lang="ru-RU" sz="2800" dirty="0" smtClean="0">
                <a:latin typeface="Georgia" panose="02040502050405020303" pitchFamily="18" charset="0"/>
              </a:rPr>
              <a:t>немецкие стражники </a:t>
            </a:r>
            <a:r>
              <a:rPr lang="ru-RU" sz="2800" dirty="0">
                <a:latin typeface="Georgia" panose="02040502050405020303" pitchFamily="18" charset="0"/>
              </a:rPr>
              <a:t>показывали своё геройство и били всех: кто выходил и кидал солдатам узелки, и пленных били, чтобы не брали то, что им давали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latin typeface="Georgia" panose="02040502050405020303" pitchFamily="18" charset="0"/>
              </a:rPr>
              <a:t>    Пленных гнали в лагеря, которые находились во дворе школы № 5 города Миллерово и в балке около техникума (концлагерь «Дулаг-125»). Мы помогали всем, кто приходил ночью за продуктами, но детей в </a:t>
            </a:r>
            <a:r>
              <a:rPr lang="ru-RU" sz="2800" dirty="0">
                <a:latin typeface="Georgia" panose="02040502050405020303" pitchFamily="18" charset="0"/>
              </a:rPr>
              <a:t>э</a:t>
            </a:r>
            <a:r>
              <a:rPr lang="ru-RU" sz="2800" dirty="0" smtClean="0">
                <a:latin typeface="Georgia" panose="02040502050405020303" pitchFamily="18" charset="0"/>
              </a:rPr>
              <a:t>то сильно не вовлекали.</a:t>
            </a:r>
          </a:p>
          <a:p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latin typeface="Georgia" panose="02040502050405020303" pitchFamily="18" charset="0"/>
              </a:rPr>
              <a:t>   Как трудно вспоминать то время! Дети, любите свою Родину! Родина – мать! Желаю, чтобы вам не пришлось видеть то, что мы видели, и испытать то, что мы испытали на себе.»</a:t>
            </a:r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43" y="10002158"/>
            <a:ext cx="8338457" cy="62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00"/>
            </a:gs>
            <a:gs pos="63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2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58923" y="15598"/>
            <a:ext cx="4430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ИСТОЧНИКИ:</a:t>
            </a:r>
            <a:endParaRPr lang="ru-RU" sz="5400" b="1" cap="none" spc="0" dirty="0">
              <a:ln w="66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300" endPos="455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76019" y="1251145"/>
            <a:ext cx="9996379" cy="210165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99324">
                <a:srgbClr val="FFC000"/>
              </a:gs>
              <a:gs pos="4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Georgia" panose="02040502050405020303" pitchFamily="18" charset="0"/>
              </a:rPr>
              <a:t>Фото и тексты воспоминаний детей войны взяты из школьного </a:t>
            </a:r>
            <a:r>
              <a:rPr lang="ru-RU" sz="2800" dirty="0" smtClean="0">
                <a:latin typeface="Georgia" panose="02040502050405020303" pitchFamily="18" charset="0"/>
              </a:rPr>
              <a:t>архива, представила </a:t>
            </a:r>
            <a:r>
              <a:rPr lang="ru-RU" sz="2800" dirty="0" err="1" smtClean="0">
                <a:latin typeface="Georgia" panose="02040502050405020303" pitchFamily="18" charset="0"/>
              </a:rPr>
              <a:t>Поливенко</a:t>
            </a:r>
            <a:r>
              <a:rPr lang="ru-RU" sz="2800" dirty="0" smtClean="0">
                <a:latin typeface="Georgia" panose="02040502050405020303" pitchFamily="18" charset="0"/>
              </a:rPr>
              <a:t> Н.А.;</a:t>
            </a:r>
            <a:endParaRPr lang="ru-RU" sz="2800" dirty="0" smtClean="0"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Georgia" panose="02040502050405020303" pitchFamily="18" charset="0"/>
              </a:rPr>
              <a:t>Картинки подобраны на сайте </a:t>
            </a:r>
            <a:r>
              <a:rPr lang="en-US" sz="2800" dirty="0" smtClean="0">
                <a:latin typeface="Georgia" panose="02040502050405020303" pitchFamily="18" charset="0"/>
                <a:hlinkClick r:id="rId3"/>
              </a:rPr>
              <a:t>https</a:t>
            </a:r>
            <a:r>
              <a:rPr lang="en-US" sz="2800" dirty="0">
                <a:latin typeface="Georgia" panose="02040502050405020303" pitchFamily="18" charset="0"/>
                <a:hlinkClick r:id="rId3"/>
              </a:rPr>
              <a:t>://www.google.ru</a:t>
            </a:r>
            <a:r>
              <a:rPr lang="en-US" sz="2800" dirty="0" smtClean="0">
                <a:latin typeface="Georgia" panose="02040502050405020303" pitchFamily="18" charset="0"/>
                <a:hlinkClick r:id="rId3"/>
              </a:rPr>
              <a:t>/</a:t>
            </a:r>
            <a:r>
              <a:rPr lang="ru-RU" sz="2800" dirty="0" smtClean="0">
                <a:latin typeface="Georgia" panose="02040502050405020303" pitchFamily="18" charset="0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Georgia" panose="02040502050405020303" pitchFamily="18" charset="0"/>
              </a:rPr>
              <a:t>Презентацию подготовила </a:t>
            </a:r>
            <a:r>
              <a:rPr lang="ru-RU" sz="2800" dirty="0" err="1" smtClean="0">
                <a:latin typeface="Georgia" panose="02040502050405020303" pitchFamily="18" charset="0"/>
              </a:rPr>
              <a:t>Бандурина</a:t>
            </a:r>
            <a:r>
              <a:rPr lang="ru-RU" sz="2800" dirty="0" smtClean="0">
                <a:latin typeface="Georgia" panose="02040502050405020303" pitchFamily="18" charset="0"/>
              </a:rPr>
              <a:t> Е.В.</a:t>
            </a:r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103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287" y="3836644"/>
            <a:ext cx="8333063" cy="55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759454" y="10178451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b="1" cap="none" spc="0" dirty="0">
              <a:ln w="6600">
                <a:noFill/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61007" y="9873587"/>
            <a:ext cx="10166355" cy="253612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2000">
                <a:schemeClr val="accent1">
                  <a:lumMod val="45000"/>
                  <a:lumOff val="55000"/>
                </a:schemeClr>
              </a:gs>
              <a:gs pos="99324">
                <a:srgbClr val="FFC000"/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ЛЮДИ! ПОКУДА СЕРДЦА СТУЧАТСЯ – ПОМНИТЕ!</a:t>
            </a:r>
          </a:p>
          <a:p>
            <a:pPr algn="ctr"/>
            <a:r>
              <a:rPr lang="ru-RU" sz="2000" b="1" dirty="0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КАКОЮ ЦЕНОЙ ЗАВОЁВАНО СЧАСТЬЕ – ПОЖАЛУЙСТА, ПОМНИТЕ!</a:t>
            </a:r>
          </a:p>
          <a:p>
            <a:pPr algn="ctr"/>
            <a:r>
              <a:rPr lang="ru-RU" sz="2000" b="1" dirty="0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ПЕСНЮ СВОЮ ОТПРАВЛЯЯ В ПОЛЁТ – ПОМНИТЕ!</a:t>
            </a:r>
          </a:p>
          <a:p>
            <a:pPr algn="ctr"/>
            <a:r>
              <a:rPr lang="ru-RU" sz="2000" b="1" dirty="0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О ТЕХ, КТО УЖЕ НИКОГДА НЕ СПОЁТ, - ПОМНИТЕ!</a:t>
            </a:r>
          </a:p>
          <a:p>
            <a:pPr algn="ctr"/>
            <a:r>
              <a:rPr lang="ru-RU" sz="2000" b="1" dirty="0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ДЕТЯМ СВОИМ РАССКАЖИТЕ О НИХ, ЧТОБ ЗАПОМНИЛИ!</a:t>
            </a:r>
          </a:p>
          <a:p>
            <a:pPr algn="ctr"/>
            <a:r>
              <a:rPr lang="ru-RU" sz="2000" b="1" dirty="0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ДЕТЯМ ДЕТЕЙ РАССКАЖИТЕ О НИХ, ЧТОБЫ ТОЖЕ ЗАПОМНИЛИ!</a:t>
            </a:r>
          </a:p>
          <a:p>
            <a:pPr algn="ctr"/>
            <a:r>
              <a:rPr lang="ru-RU" sz="2000" b="1" dirty="0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(Р. РОЖДЕСТВЕНСКИЙ)</a:t>
            </a:r>
          </a:p>
        </p:txBody>
      </p:sp>
    </p:spTree>
    <p:extLst>
      <p:ext uri="{BB962C8B-B14F-4D97-AF65-F5344CB8AC3E}">
        <p14:creationId xmlns:p14="http://schemas.microsoft.com/office/powerpoint/2010/main" val="272364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00"/>
            </a:gs>
            <a:gs pos="63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98"/>
            <a:ext cx="12192000" cy="162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51466" y="15598"/>
            <a:ext cx="80454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КАШАРНАЯ</a:t>
            </a:r>
          </a:p>
          <a:p>
            <a:pPr algn="ctr"/>
            <a:r>
              <a:rPr lang="ru-RU" sz="5400" b="1" cap="none" spc="0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 ЕКАТЕРИНА ИВАНОВНА</a:t>
            </a:r>
            <a:endParaRPr lang="ru-RU" sz="5400" b="1" cap="none" spc="0" dirty="0">
              <a:ln w="66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300" endPos="455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646" y="2699658"/>
            <a:ext cx="7067048" cy="97100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1191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00"/>
            </a:gs>
            <a:gs pos="63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98"/>
            <a:ext cx="12192000" cy="162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51466" y="15598"/>
            <a:ext cx="80454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КАШАРНАЯ</a:t>
            </a:r>
          </a:p>
          <a:p>
            <a:pPr algn="ctr"/>
            <a:r>
              <a:rPr lang="ru-RU" sz="5400" b="1" cap="none" spc="0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 ЕКАТЕРИНА ИВАНОВНА</a:t>
            </a:r>
            <a:endParaRPr lang="ru-RU" sz="5400" b="1" cap="none" spc="0" dirty="0">
              <a:ln w="66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300" endPos="455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08657" y="2155372"/>
            <a:ext cx="10100314" cy="7489372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99324">
                <a:srgbClr val="FFC000"/>
              </a:gs>
              <a:gs pos="4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i="1" dirty="0" smtClean="0">
                <a:latin typeface="Georgia" panose="02040502050405020303" pitchFamily="18" charset="0"/>
              </a:rPr>
              <a:t>Из воспоминаний</a:t>
            </a:r>
            <a:r>
              <a:rPr lang="ru-RU" sz="2800" dirty="0" smtClean="0">
                <a:latin typeface="Georgia" panose="02040502050405020303" pitchFamily="18" charset="0"/>
              </a:rPr>
              <a:t>: «Родилась в х. Осиновка. Было 14 лет, когда началась война. Мать была беременная, отец – инвалид – не было пальцев на руке, и я была за старшую. Посылали окопы рыть, весной на сеялках работали, помогала матери доить 25 коров.</a:t>
            </a:r>
          </a:p>
          <a:p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latin typeface="Georgia" panose="02040502050405020303" pitchFamily="18" charset="0"/>
              </a:rPr>
              <a:t>  Однажды немцы послали в Таловку (за 20 километров от нашего села) на аэродром. Началась бомбёжка. Все стали убегать, а немцы били прикладами и возвращали назад. Целые сутки добирались домой. </a:t>
            </a:r>
          </a:p>
          <a:p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latin typeface="Georgia" panose="02040502050405020303" pitchFamily="18" charset="0"/>
              </a:rPr>
              <a:t>   Когда освобождали наш район от немцев, прошёл слух, что девочек 13-14 лет будут забирать в Германию. Поэтому мы прятались в скирдах, убегали в другие деревни, домой приходили 2-3 раза за 20 дней.</a:t>
            </a:r>
          </a:p>
          <a:p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latin typeface="Georgia" panose="02040502050405020303" pitchFamily="18" charset="0"/>
              </a:rPr>
              <a:t>  После ухода немцев вместе со взрослыми помогали восстанавливать разрушенное.»</a:t>
            </a:r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2" name="Picture 2" descr="ÐÐ°ÑÑÐ¸Ð½ÐºÐ¸ Ð¿Ð¾ Ð·Ð°Ð¿ÑÐ¾ÑÑ Ð²ÐµÐ»Ð¸ÐºÐ°Ñ Ð¾ÑÐµÑÐµÑÑÐ²ÐµÐ½Ð½Ð°Ñ Ð²Ð¾Ð¹Ð½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371" y="9644744"/>
            <a:ext cx="4685036" cy="3513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7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00"/>
            </a:gs>
            <a:gs pos="63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98"/>
            <a:ext cx="12192000" cy="162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48794" y="15598"/>
            <a:ext cx="72507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ПОЛИВЕНКО </a:t>
            </a:r>
          </a:p>
          <a:p>
            <a:pPr algn="ctr"/>
            <a:r>
              <a:rPr lang="ru-RU" sz="5400" b="1" cap="none" spc="0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ИВАН АНДРИАНОВИЧ</a:t>
            </a:r>
            <a:endParaRPr lang="ru-RU" sz="5400" b="1" cap="none" spc="0" dirty="0">
              <a:ln w="66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300" endPos="455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52" y="2644865"/>
            <a:ext cx="7020850" cy="94540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5592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00"/>
            </a:gs>
            <a:gs pos="63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98"/>
            <a:ext cx="12192000" cy="162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48794" y="15598"/>
            <a:ext cx="72507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ПОЛИВЕНКО </a:t>
            </a:r>
          </a:p>
          <a:p>
            <a:pPr algn="ctr"/>
            <a:r>
              <a:rPr lang="ru-RU" sz="5400" b="1" cap="none" spc="0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ИВАН АНДРИАНОВИЧ</a:t>
            </a:r>
            <a:endParaRPr lang="ru-RU" sz="5400" b="1" cap="none" spc="0" dirty="0">
              <a:ln w="66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300" endPos="455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485" y="2176734"/>
            <a:ext cx="10232571" cy="683622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99324">
                <a:srgbClr val="FFC000"/>
              </a:gs>
              <a:gs pos="4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i="1" dirty="0" smtClean="0">
                <a:latin typeface="Georgia" panose="02040502050405020303" pitchFamily="18" charset="0"/>
              </a:rPr>
              <a:t>Из воспоминаний</a:t>
            </a:r>
            <a:r>
              <a:rPr lang="ru-RU" sz="2800" dirty="0" smtClean="0">
                <a:latin typeface="Georgia" panose="02040502050405020303" pitchFamily="18" charset="0"/>
              </a:rPr>
              <a:t>: «Немецкие войска пришли в наш хутор в июле 1942 года. Уже были спелые вишни. Помнится, немцы рвут вишни и кричат: «Матка, давай </a:t>
            </a:r>
            <a:r>
              <a:rPr lang="ru-RU" sz="2800" dirty="0" err="1" smtClean="0">
                <a:latin typeface="Georgia" panose="02040502050405020303" pitchFamily="18" charset="0"/>
              </a:rPr>
              <a:t>яйко</a:t>
            </a:r>
            <a:r>
              <a:rPr lang="ru-RU" sz="2800" dirty="0" smtClean="0">
                <a:latin typeface="Georgia" panose="02040502050405020303" pitchFamily="18" charset="0"/>
              </a:rPr>
              <a:t>, млеко», - берутся за наган, угрожают им – и люди отдают продукты. Заходят итальянцы: тянут кур,  свиней, скот режут. Заходят румыны – «Давай всё, что есть.» Но румынам доставалось меньше продуктов, потому что немцы и итальянцы забирали всё.</a:t>
            </a:r>
          </a:p>
          <a:p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latin typeface="Georgia" panose="02040502050405020303" pitchFamily="18" charset="0"/>
              </a:rPr>
              <a:t>    В декабре 1942 года пришли советские войска, заняли наш хутор (в 7 километрах от города Миллерово) без боя. Бои шли за Миллерово.</a:t>
            </a:r>
          </a:p>
          <a:p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latin typeface="Georgia" panose="02040502050405020303" pitchFamily="18" charset="0"/>
              </a:rPr>
              <a:t>   Помню, как немецкие самолёты бомбили наш хутор. Но вечером пришла «Катюша» и ударила по немецкому аэродрому. Утром ни один немецкий самолёт в воздух не взлетел.»</a:t>
            </a:r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2050" name="Picture 2" descr="ÐÐ°ÑÑÐ¸Ð½ÐºÐ¸ Ð¿Ð¾ Ð·Ð°Ð¿ÑÐ¾ÑÑ Ð²ÐµÐ»Ð¸ÐºÐ°Ñ Ð¾ÑÐµÑÐµÑÑÐ²ÐµÐ½Ð½Ð°Ñ Ð²Ð¾Ð¹Ð½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4" y="9192423"/>
            <a:ext cx="4114800" cy="4099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0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00"/>
            </a:gs>
            <a:gs pos="63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98"/>
            <a:ext cx="12192000" cy="162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81839" y="15598"/>
            <a:ext cx="778469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САХНЕНКО ЕКАТЕРИНА</a:t>
            </a:r>
          </a:p>
          <a:p>
            <a:pPr algn="ctr"/>
            <a:r>
              <a:rPr lang="ru-RU" sz="5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КОНСТАНТИНОВНА </a:t>
            </a:r>
          </a:p>
          <a:p>
            <a:pPr algn="ctr"/>
            <a:r>
              <a:rPr lang="ru-RU" sz="5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И ВЛАС ГАВРИЛОВИЧ</a:t>
            </a:r>
            <a:endParaRPr lang="ru-RU" sz="5400" b="1" cap="none" spc="0" dirty="0">
              <a:ln w="66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300" endPos="455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07029" y="8958090"/>
            <a:ext cx="10145485" cy="364756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99324">
                <a:srgbClr val="FFC000"/>
              </a:gs>
              <a:gs pos="4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i="1" dirty="0" smtClean="0">
                <a:latin typeface="Georgia" panose="02040502050405020303" pitchFamily="18" charset="0"/>
              </a:rPr>
              <a:t>Екатерина Константиновна вспоминает</a:t>
            </a:r>
            <a:r>
              <a:rPr lang="ru-RU" sz="2800" dirty="0" smtClean="0">
                <a:latin typeface="Georgia" panose="02040502050405020303" pitchFamily="18" charset="0"/>
              </a:rPr>
              <a:t>: «Жила в городе Шахты. Когда началась война, мне исполнилось 14 лет, и меня отправили в х. Фоминка к родственникам. Нас посылали пилить дрова для русских солдат на кухню. Когда пришли немцы, стали угонять парней и девушек в Германию. После изгнания немцев девушки и парни охраняли сельский совет, колодцы - чтобы не отравили воду, и чтобы не отравились люди.»</a:t>
            </a:r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957" y="3461882"/>
            <a:ext cx="7540457" cy="48747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4621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00"/>
            </a:gs>
            <a:gs pos="63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98"/>
            <a:ext cx="12192000" cy="162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35119" y="15598"/>
            <a:ext cx="74781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ГЛОБИНА ВАЛЕНТИНА </a:t>
            </a:r>
          </a:p>
          <a:p>
            <a:pPr algn="ctr"/>
            <a:r>
              <a:rPr lang="ru-RU" sz="5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ВАСИЛЬЕВНА</a:t>
            </a:r>
            <a:endParaRPr lang="ru-RU" sz="5400" b="1" cap="none" spc="0" dirty="0">
              <a:ln w="66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300" endPos="455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85257" y="9056914"/>
            <a:ext cx="10254343" cy="3788229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99324">
                <a:srgbClr val="FFC000"/>
              </a:gs>
              <a:gs pos="4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i="1" dirty="0" smtClean="0">
                <a:latin typeface="Georgia" panose="02040502050405020303" pitchFamily="18" charset="0"/>
              </a:rPr>
              <a:t>Из воспоминаний</a:t>
            </a:r>
            <a:r>
              <a:rPr lang="ru-RU" sz="2800" dirty="0" smtClean="0">
                <a:latin typeface="Georgia" panose="02040502050405020303" pitchFamily="18" charset="0"/>
              </a:rPr>
              <a:t>: «Родилась 14 ноября 1935 года. В семье было 8 детей. Жили в х. </a:t>
            </a:r>
            <a:r>
              <a:rPr lang="ru-RU" sz="2800" dirty="0" err="1" smtClean="0">
                <a:latin typeface="Georgia" panose="02040502050405020303" pitchFamily="18" charset="0"/>
              </a:rPr>
              <a:t>Гусиновке</a:t>
            </a:r>
            <a:r>
              <a:rPr lang="ru-RU" sz="2800" dirty="0" smtClean="0">
                <a:latin typeface="Georgia" panose="02040502050405020303" pitchFamily="18" charset="0"/>
              </a:rPr>
              <a:t>. Была война, голод, холод. Собирали колоски, жёлуди, кукурузу, макуху ели. В 1942 году в хутор пришли немцы и забрали у людей свиней, кур, оставив их без хозяйства и еды. А в январе 1943 года пришли партизаны в белых халатах, постучали в двери и эвакуировали людей на лошадях в х. </a:t>
            </a:r>
            <a:r>
              <a:rPr lang="ru-RU" sz="2800" dirty="0" err="1" smtClean="0">
                <a:latin typeface="Georgia" panose="02040502050405020303" pitchFamily="18" charset="0"/>
              </a:rPr>
              <a:t>Горноватовку</a:t>
            </a:r>
            <a:r>
              <a:rPr lang="ru-RU" sz="2800" dirty="0" smtClean="0">
                <a:latin typeface="Georgia" panose="02040502050405020303" pitchFamily="18" charset="0"/>
              </a:rPr>
              <a:t>.»</a:t>
            </a:r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759" y="2399151"/>
            <a:ext cx="4335127" cy="60285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0108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00"/>
            </a:gs>
            <a:gs pos="63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98"/>
            <a:ext cx="12192000" cy="162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29009" y="15598"/>
            <a:ext cx="789036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ШАПОВАЛОВЫ</a:t>
            </a:r>
          </a:p>
          <a:p>
            <a:pPr algn="ctr"/>
            <a:r>
              <a:rPr lang="ru-RU" sz="5400" b="1" cap="none" spc="0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НИКОЛАЙ ФЁДОРОВИЧ </a:t>
            </a:r>
          </a:p>
          <a:p>
            <a:pPr algn="ctr"/>
            <a:r>
              <a:rPr lang="ru-RU" sz="54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Franklin Gothic Heavy" panose="020B0903020102020204" pitchFamily="34" charset="0"/>
              </a:rPr>
              <a:t>И РАИСА ИВАНОВНА</a:t>
            </a:r>
            <a:endParaRPr lang="ru-RU" sz="5400" b="1" cap="none" spc="0" dirty="0">
              <a:ln w="66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300" endPos="45500" dir="5400000" sy="-100000" algn="bl" rotWithShape="0"/>
              </a:effectLst>
              <a:latin typeface="Franklin Gothic Heavy" panose="020B0903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59" y="3962400"/>
            <a:ext cx="9800455" cy="7086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768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</TotalTime>
  <Words>1828</Words>
  <Application>Microsoft Office PowerPoint</Application>
  <PresentationFormat>Произвольный</PresentationFormat>
  <Paragraphs>90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Franklin Gothic Heavy</vt:lpstr>
      <vt:lpstr>Georgia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51</cp:revision>
  <dcterms:created xsi:type="dcterms:W3CDTF">2018-04-24T15:13:10Z</dcterms:created>
  <dcterms:modified xsi:type="dcterms:W3CDTF">2021-03-30T17:15:34Z</dcterms:modified>
</cp:coreProperties>
</file>